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11" r:id="rId5"/>
    <p:sldId id="525" r:id="rId6"/>
    <p:sldId id="527" r:id="rId7"/>
    <p:sldId id="529" r:id="rId8"/>
    <p:sldId id="543" r:id="rId9"/>
    <p:sldId id="531" r:id="rId10"/>
    <p:sldId id="538" r:id="rId11"/>
    <p:sldId id="532" r:id="rId12"/>
    <p:sldId id="551" r:id="rId13"/>
    <p:sldId id="541" r:id="rId14"/>
  </p:sldIdLst>
  <p:sldSz cx="9144000" cy="6858000" type="screen4x3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9170F"/>
    <a:srgbClr val="CC0099"/>
    <a:srgbClr val="008080"/>
    <a:srgbClr val="00CC99"/>
    <a:srgbClr val="CD0921"/>
    <a:srgbClr val="00585E"/>
    <a:srgbClr val="262626"/>
    <a:srgbClr val="AB130C"/>
    <a:srgbClr val="F7E8D1"/>
    <a:srgbClr val="F3D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6596" autoAdjust="0"/>
  </p:normalViewPr>
  <p:slideViewPr>
    <p:cSldViewPr snapToGrid="0" showGuides="1">
      <p:cViewPr varScale="1">
        <p:scale>
          <a:sx n="76" d="100"/>
          <a:sy n="76" d="100"/>
        </p:scale>
        <p:origin x="1134" y="84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-2940" y="-102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penicaud\Documents\GSMA\Data%20work\201504%20-%20MobileMoneyData%20-%20MASTER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penicaud\Documents\GSMA\Data%20work\201504%20-%20MobileMoneyData%20-%20MASTER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penicaud\Documents\GSMA\Data%20work\201504%20-%20MobileMoneyData%20-%20MASTER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Monthly mobile money transactions (Value in USD)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1"/>
          <c:order val="0"/>
          <c:tx>
            <c:v>Eastern Africa</c:v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'SSA - VAL'!$C$27:$K$27</c:f>
              <c:numCache>
                <c:formatCode>mmm\-yy</c:formatCode>
                <c:ptCount val="9"/>
                <c:pt idx="0">
                  <c:v>41244</c:v>
                </c:pt>
                <c:pt idx="1">
                  <c:v>41334</c:v>
                </c:pt>
                <c:pt idx="2">
                  <c:v>41426</c:v>
                </c:pt>
                <c:pt idx="3">
                  <c:v>41518</c:v>
                </c:pt>
                <c:pt idx="4">
                  <c:v>41609</c:v>
                </c:pt>
                <c:pt idx="5">
                  <c:v>41699</c:v>
                </c:pt>
                <c:pt idx="6">
                  <c:v>41791</c:v>
                </c:pt>
                <c:pt idx="7">
                  <c:v>41883</c:v>
                </c:pt>
                <c:pt idx="8">
                  <c:v>41974</c:v>
                </c:pt>
              </c:numCache>
            </c:numRef>
          </c:cat>
          <c:val>
            <c:numRef>
              <c:f>'SSA - VAL'!$C$24:$K$24</c:f>
              <c:numCache>
                <c:formatCode>_(* #,##0_);_(* \(#,##0\);_(* "-"??_);_(@_)</c:formatCode>
                <c:ptCount val="9"/>
                <c:pt idx="0">
                  <c:v>5191913603</c:v>
                </c:pt>
                <c:pt idx="1">
                  <c:v>5000797399</c:v>
                </c:pt>
                <c:pt idx="2">
                  <c:v>5481255704</c:v>
                </c:pt>
                <c:pt idx="3">
                  <c:v>6389618504</c:v>
                </c:pt>
                <c:pt idx="4">
                  <c:v>7233801244</c:v>
                </c:pt>
                <c:pt idx="5">
                  <c:v>7518337101</c:v>
                </c:pt>
                <c:pt idx="6">
                  <c:v>7907100379</c:v>
                </c:pt>
                <c:pt idx="7">
                  <c:v>8285038299</c:v>
                </c:pt>
                <c:pt idx="8">
                  <c:v>8636286507</c:v>
                </c:pt>
              </c:numCache>
            </c:numRef>
          </c:val>
        </c:ser>
        <c:ser>
          <c:idx val="3"/>
          <c:order val="1"/>
          <c:tx>
            <c:v>Western Africa</c:v>
          </c:tx>
          <c:spPr>
            <a:solidFill>
              <a:srgbClr val="00B050"/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'SSA - VAL'!$C$27:$K$27</c:f>
              <c:numCache>
                <c:formatCode>mmm\-yy</c:formatCode>
                <c:ptCount val="9"/>
                <c:pt idx="0">
                  <c:v>41244</c:v>
                </c:pt>
                <c:pt idx="1">
                  <c:v>41334</c:v>
                </c:pt>
                <c:pt idx="2">
                  <c:v>41426</c:v>
                </c:pt>
                <c:pt idx="3">
                  <c:v>41518</c:v>
                </c:pt>
                <c:pt idx="4">
                  <c:v>41609</c:v>
                </c:pt>
                <c:pt idx="5">
                  <c:v>41699</c:v>
                </c:pt>
                <c:pt idx="6">
                  <c:v>41791</c:v>
                </c:pt>
                <c:pt idx="7">
                  <c:v>41883</c:v>
                </c:pt>
                <c:pt idx="8">
                  <c:v>41974</c:v>
                </c:pt>
              </c:numCache>
            </c:numRef>
          </c:cat>
          <c:val>
            <c:numRef>
              <c:f>'SSA - VAL'!$C$60:$K$60</c:f>
              <c:numCache>
                <c:formatCode>_(* #,##0_);_(* \(#,##0\);_(* "-"??_);_(@_)</c:formatCode>
                <c:ptCount val="9"/>
                <c:pt idx="0">
                  <c:v>290731871</c:v>
                </c:pt>
                <c:pt idx="1">
                  <c:v>357269886</c:v>
                </c:pt>
                <c:pt idx="2">
                  <c:v>445888369</c:v>
                </c:pt>
                <c:pt idx="3">
                  <c:v>571335283</c:v>
                </c:pt>
                <c:pt idx="4">
                  <c:v>821608298</c:v>
                </c:pt>
                <c:pt idx="5">
                  <c:v>944017922</c:v>
                </c:pt>
                <c:pt idx="6">
                  <c:v>1167393552</c:v>
                </c:pt>
                <c:pt idx="7">
                  <c:v>1289108352</c:v>
                </c:pt>
                <c:pt idx="8">
                  <c:v>1406195945</c:v>
                </c:pt>
              </c:numCache>
            </c:numRef>
          </c:val>
        </c:ser>
        <c:ser>
          <c:idx val="2"/>
          <c:order val="2"/>
          <c:tx>
            <c:v>Southern Africa</c:v>
          </c:tx>
          <c:spPr>
            <a:solidFill>
              <a:srgbClr val="7030A0"/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'SSA - VAL'!$C$27:$K$27</c:f>
              <c:numCache>
                <c:formatCode>mmm\-yy</c:formatCode>
                <c:ptCount val="9"/>
                <c:pt idx="0">
                  <c:v>41244</c:v>
                </c:pt>
                <c:pt idx="1">
                  <c:v>41334</c:v>
                </c:pt>
                <c:pt idx="2">
                  <c:v>41426</c:v>
                </c:pt>
                <c:pt idx="3">
                  <c:v>41518</c:v>
                </c:pt>
                <c:pt idx="4">
                  <c:v>41609</c:v>
                </c:pt>
                <c:pt idx="5">
                  <c:v>41699</c:v>
                </c:pt>
                <c:pt idx="6">
                  <c:v>41791</c:v>
                </c:pt>
                <c:pt idx="7">
                  <c:v>41883</c:v>
                </c:pt>
                <c:pt idx="8">
                  <c:v>41974</c:v>
                </c:pt>
              </c:numCache>
            </c:numRef>
          </c:cat>
          <c:val>
            <c:numRef>
              <c:f>'SSA - VAL'!$B$48:$K$48</c:f>
              <c:numCache>
                <c:formatCode>_(* #,##0_);_(* \(#,##0\);_(* "-"??_);_(@_)</c:formatCode>
                <c:ptCount val="10"/>
                <c:pt idx="0">
                  <c:v>130364289</c:v>
                </c:pt>
                <c:pt idx="1">
                  <c:v>161528526</c:v>
                </c:pt>
                <c:pt idx="2">
                  <c:v>178999792</c:v>
                </c:pt>
                <c:pt idx="3">
                  <c:v>215542586</c:v>
                </c:pt>
                <c:pt idx="4">
                  <c:v>231831296</c:v>
                </c:pt>
                <c:pt idx="5">
                  <c:v>287550711</c:v>
                </c:pt>
                <c:pt idx="6">
                  <c:v>313198866</c:v>
                </c:pt>
                <c:pt idx="7">
                  <c:v>343122001</c:v>
                </c:pt>
                <c:pt idx="8">
                  <c:v>372858825</c:v>
                </c:pt>
                <c:pt idx="9">
                  <c:v>402305093</c:v>
                </c:pt>
              </c:numCache>
            </c:numRef>
          </c:val>
        </c:ser>
        <c:ser>
          <c:idx val="0"/>
          <c:order val="3"/>
          <c:tx>
            <c:v>Middle Africa</c:v>
          </c:tx>
          <c:spPr>
            <a:solidFill>
              <a:srgbClr val="C9170F"/>
            </a:solidFill>
            <a:ln>
              <a:solidFill>
                <a:schemeClr val="bg1"/>
              </a:solidFill>
            </a:ln>
            <a:effectLst/>
          </c:spPr>
          <c:cat>
            <c:numRef>
              <c:f>'SSA - VAL'!$C$27:$K$27</c:f>
              <c:numCache>
                <c:formatCode>mmm\-yy</c:formatCode>
                <c:ptCount val="9"/>
                <c:pt idx="0">
                  <c:v>41244</c:v>
                </c:pt>
                <c:pt idx="1">
                  <c:v>41334</c:v>
                </c:pt>
                <c:pt idx="2">
                  <c:v>41426</c:v>
                </c:pt>
                <c:pt idx="3">
                  <c:v>41518</c:v>
                </c:pt>
                <c:pt idx="4">
                  <c:v>41609</c:v>
                </c:pt>
                <c:pt idx="5">
                  <c:v>41699</c:v>
                </c:pt>
                <c:pt idx="6">
                  <c:v>41791</c:v>
                </c:pt>
                <c:pt idx="7">
                  <c:v>41883</c:v>
                </c:pt>
                <c:pt idx="8">
                  <c:v>41974</c:v>
                </c:pt>
              </c:numCache>
            </c:numRef>
          </c:cat>
          <c:val>
            <c:numRef>
              <c:f>'SSA - VAL'!$C$36:$K$36</c:f>
              <c:numCache>
                <c:formatCode>_(* #,##0_);_(* \(#,##0\);_(* "-"??_);_(@_)</c:formatCode>
                <c:ptCount val="9"/>
                <c:pt idx="0">
                  <c:v>22830145</c:v>
                </c:pt>
                <c:pt idx="1">
                  <c:v>39182918</c:v>
                </c:pt>
                <c:pt idx="2">
                  <c:v>63443574</c:v>
                </c:pt>
                <c:pt idx="3">
                  <c:v>97783738</c:v>
                </c:pt>
                <c:pt idx="4">
                  <c:v>122485923</c:v>
                </c:pt>
                <c:pt idx="5">
                  <c:v>172995394</c:v>
                </c:pt>
                <c:pt idx="6">
                  <c:v>163828568</c:v>
                </c:pt>
                <c:pt idx="7">
                  <c:v>195213077</c:v>
                </c:pt>
                <c:pt idx="8">
                  <c:v>235006803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481376"/>
        <c:axId val="155483336"/>
      </c:areaChart>
      <c:dateAx>
        <c:axId val="155481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3336"/>
        <c:crosses val="autoZero"/>
        <c:auto val="1"/>
        <c:lblOffset val="100"/>
        <c:baseTimeUnit val="months"/>
        <c:majorUnit val="3"/>
        <c:majorTimeUnit val="months"/>
      </c:dateAx>
      <c:valAx>
        <c:axId val="15548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1376"/>
        <c:crosses val="autoZero"/>
        <c:crossBetween val="midCat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808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C9170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5075154320987654E-2"/>
                  <c:y val="-2.49895061728395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7478086419753089E-2"/>
                  <c:y val="8.12762345679012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'SSA - VOL'!$A$4:$A$9</c:f>
              <c:strCache>
                <c:ptCount val="6"/>
                <c:pt idx="0">
                  <c:v>P2P</c:v>
                </c:pt>
                <c:pt idx="1">
                  <c:v>Bill</c:v>
                </c:pt>
                <c:pt idx="2">
                  <c:v>Bulk</c:v>
                </c:pt>
                <c:pt idx="3">
                  <c:v>MP</c:v>
                </c:pt>
                <c:pt idx="4">
                  <c:v>IR</c:v>
                </c:pt>
                <c:pt idx="5">
                  <c:v>ATU</c:v>
                </c:pt>
              </c:strCache>
            </c:strRef>
          </c:cat>
          <c:val>
            <c:numRef>
              <c:f>'SSA - VOL'!$K$4:$K$9</c:f>
              <c:numCache>
                <c:formatCode>_(* #,##0_);_(* \(#,##0\);_(* "-"??_);_(@_)</c:formatCode>
                <c:ptCount val="6"/>
                <c:pt idx="0">
                  <c:v>120552249</c:v>
                </c:pt>
                <c:pt idx="1">
                  <c:v>42636797</c:v>
                </c:pt>
                <c:pt idx="2">
                  <c:v>10932218</c:v>
                </c:pt>
                <c:pt idx="3">
                  <c:v>6350194</c:v>
                </c:pt>
                <c:pt idx="4">
                  <c:v>251941</c:v>
                </c:pt>
                <c:pt idx="5">
                  <c:v>298757098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808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7762345679012347E-3"/>
                  <c:y val="-3.677160493827160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736111111111112E-2"/>
                  <c:y val="-1.87450617283950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50925925925926E-3"/>
                  <c:y val="-7.365432098765436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'SSA - VAL'!$K$4:$K$9</c:f>
              <c:numCache>
                <c:formatCode>_(* #,##0_);_(* \(#,##0\);_(* "-"??_);_(@_)</c:formatCode>
                <c:ptCount val="6"/>
                <c:pt idx="0">
                  <c:v>3369515237</c:v>
                </c:pt>
                <c:pt idx="1">
                  <c:v>286554438</c:v>
                </c:pt>
                <c:pt idx="2">
                  <c:v>271546905</c:v>
                </c:pt>
                <c:pt idx="3">
                  <c:v>264018575</c:v>
                </c:pt>
                <c:pt idx="4">
                  <c:v>22858285</c:v>
                </c:pt>
                <c:pt idx="5">
                  <c:v>144784815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A70BD-D2C6-2E4A-9C3A-95A25AA63F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11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847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B8CE71-6E8F-BB44-9D0F-879BCEC63C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13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Introduce session on last mile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4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Cdi</a:t>
            </a:r>
            <a:r>
              <a:rPr lang="en-GB" dirty="0" smtClean="0"/>
              <a:t> and </a:t>
            </a:r>
            <a:r>
              <a:rPr lang="en-GB" dirty="0" err="1" smtClean="0"/>
              <a:t>ghana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25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5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Mada</a:t>
            </a:r>
            <a:r>
              <a:rPr lang="en-GB" dirty="0" smtClean="0"/>
              <a:t> </a:t>
            </a:r>
            <a:r>
              <a:rPr lang="en-GB" dirty="0" err="1" smtClean="0"/>
              <a:t>rwanda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52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92777-074B-4869-92D6-4D8AF11390D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2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13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5750" y="6570663"/>
            <a:ext cx="1428750" cy="184150"/>
          </a:xfrm>
          <a:prstGeom prst="rect">
            <a:avLst/>
          </a:prstGeom>
          <a:noFill/>
        </p:spPr>
        <p:txBody>
          <a:bodyPr lIns="9144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" dirty="0">
                <a:solidFill>
                  <a:srgbClr val="404040"/>
                </a:solidFill>
                <a:latin typeface="Arial Narrow" pitchFamily="-110" charset="0"/>
              </a:rPr>
              <a:t>© </a:t>
            </a:r>
            <a:r>
              <a:rPr lang="en-GB" sz="600" dirty="0" smtClean="0">
                <a:solidFill>
                  <a:srgbClr val="404040"/>
                </a:solidFill>
                <a:latin typeface="Arial Narrow" pitchFamily="-110" charset="0"/>
              </a:rPr>
              <a:t>GSMA 2015</a:t>
            </a:r>
            <a:endParaRPr lang="en-GB" sz="600" dirty="0">
              <a:solidFill>
                <a:srgbClr val="404040"/>
              </a:solidFill>
              <a:latin typeface="Arial Narrow" pitchFamily="-11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0" y="6406886"/>
            <a:ext cx="3808602" cy="32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8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5750" y="6570663"/>
            <a:ext cx="1428750" cy="184150"/>
          </a:xfrm>
          <a:prstGeom prst="rect">
            <a:avLst/>
          </a:prstGeom>
          <a:noFill/>
        </p:spPr>
        <p:txBody>
          <a:bodyPr lIns="9144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" dirty="0">
                <a:solidFill>
                  <a:srgbClr val="404040"/>
                </a:solidFill>
                <a:latin typeface="Arial Narrow" pitchFamily="-110" charset="0"/>
              </a:rPr>
              <a:t>© </a:t>
            </a:r>
            <a:r>
              <a:rPr lang="en-GB" sz="600" dirty="0" smtClean="0">
                <a:solidFill>
                  <a:srgbClr val="404040"/>
                </a:solidFill>
                <a:latin typeface="Arial Narrow" pitchFamily="-110" charset="0"/>
              </a:rPr>
              <a:t>GSMA 2015</a:t>
            </a:r>
            <a:endParaRPr lang="en-GB" sz="600" dirty="0">
              <a:solidFill>
                <a:srgbClr val="404040"/>
              </a:solidFill>
              <a:latin typeface="Arial Narrow" pitchFamily="-11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0" y="6406886"/>
            <a:ext cx="3808602" cy="327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1pPr>
            <a:lvl2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2pPr>
            <a:lvl3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3pPr>
            <a:lvl4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4pPr>
            <a:lvl5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5750" y="6570663"/>
            <a:ext cx="1428750" cy="184150"/>
          </a:xfrm>
          <a:prstGeom prst="rect">
            <a:avLst/>
          </a:prstGeom>
          <a:noFill/>
        </p:spPr>
        <p:txBody>
          <a:bodyPr lIns="9144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" dirty="0">
                <a:solidFill>
                  <a:srgbClr val="404040"/>
                </a:solidFill>
                <a:latin typeface="Arial Narrow" pitchFamily="-110" charset="0"/>
              </a:rPr>
              <a:t>© </a:t>
            </a:r>
            <a:r>
              <a:rPr lang="en-GB" sz="600" dirty="0" smtClean="0">
                <a:solidFill>
                  <a:srgbClr val="404040"/>
                </a:solidFill>
                <a:latin typeface="Arial Narrow" pitchFamily="-110" charset="0"/>
              </a:rPr>
              <a:t>GSMA 2015</a:t>
            </a:r>
            <a:endParaRPr lang="en-GB" sz="600" dirty="0">
              <a:solidFill>
                <a:srgbClr val="404040"/>
              </a:solidFill>
              <a:latin typeface="Arial Narrow" pitchFamily="-11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0" y="6406886"/>
            <a:ext cx="3808602" cy="327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1pPr>
            <a:lvl2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2pPr>
            <a:lvl3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3pPr>
            <a:lvl4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4pPr>
            <a:lvl5pPr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5750" y="6570663"/>
            <a:ext cx="1428750" cy="184150"/>
          </a:xfrm>
          <a:prstGeom prst="rect">
            <a:avLst/>
          </a:prstGeom>
          <a:noFill/>
        </p:spPr>
        <p:txBody>
          <a:bodyPr lIns="9144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" dirty="0">
                <a:solidFill>
                  <a:srgbClr val="404040"/>
                </a:solidFill>
                <a:latin typeface="Arial Narrow" pitchFamily="-110" charset="0"/>
              </a:rPr>
              <a:t>© </a:t>
            </a:r>
            <a:r>
              <a:rPr lang="en-GB" sz="600" dirty="0" smtClean="0">
                <a:solidFill>
                  <a:srgbClr val="404040"/>
                </a:solidFill>
                <a:latin typeface="Arial Narrow" pitchFamily="-110" charset="0"/>
              </a:rPr>
              <a:t>GSMA 2015</a:t>
            </a:r>
            <a:endParaRPr lang="en-GB" sz="600" dirty="0">
              <a:solidFill>
                <a:srgbClr val="404040"/>
              </a:solidFill>
              <a:latin typeface="Arial Narrow" pitchFamily="-11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0" y="6406886"/>
            <a:ext cx="3808602" cy="327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85750" y="6570663"/>
            <a:ext cx="1428750" cy="184150"/>
          </a:xfrm>
          <a:prstGeom prst="rect">
            <a:avLst/>
          </a:prstGeom>
          <a:noFill/>
        </p:spPr>
        <p:txBody>
          <a:bodyPr lIns="9144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" dirty="0">
                <a:solidFill>
                  <a:srgbClr val="404040"/>
                </a:solidFill>
                <a:latin typeface="Arial Narrow" pitchFamily="-110" charset="0"/>
              </a:rPr>
              <a:t>© </a:t>
            </a:r>
            <a:r>
              <a:rPr lang="en-GB" sz="600" dirty="0" smtClean="0">
                <a:solidFill>
                  <a:srgbClr val="404040"/>
                </a:solidFill>
                <a:latin typeface="Arial Narrow" pitchFamily="-110" charset="0"/>
              </a:rPr>
              <a:t>GSMA 2015</a:t>
            </a:r>
            <a:endParaRPr lang="en-GB" sz="600" dirty="0">
              <a:solidFill>
                <a:srgbClr val="404040"/>
              </a:solidFill>
              <a:latin typeface="Arial Narrow" pitchFamily="-11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0" y="6406886"/>
            <a:ext cx="3808602" cy="3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85750" y="963614"/>
            <a:ext cx="8858250" cy="0"/>
          </a:xfrm>
          <a:prstGeom prst="line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4500" y="1342345"/>
            <a:ext cx="8255000" cy="376555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404040"/>
                </a:solidFill>
                <a:latin typeface="+mj-lt"/>
              </a:defRPr>
            </a:lvl1pPr>
            <a:lvl2pPr>
              <a:defRPr sz="2000">
                <a:solidFill>
                  <a:srgbClr val="404040"/>
                </a:solidFill>
                <a:latin typeface="+mj-lt"/>
              </a:defRPr>
            </a:lvl2pPr>
            <a:lvl3pPr>
              <a:defRPr sz="2000">
                <a:solidFill>
                  <a:srgbClr val="404040"/>
                </a:solidFill>
                <a:latin typeface="+mj-lt"/>
              </a:defRPr>
            </a:lvl3pPr>
            <a:lvl4pPr>
              <a:defRPr sz="2000">
                <a:solidFill>
                  <a:srgbClr val="404040"/>
                </a:solidFill>
                <a:latin typeface="+mj-lt"/>
              </a:defRPr>
            </a:lvl4pPr>
            <a:lvl5pPr>
              <a:defRPr sz="2000">
                <a:solidFill>
                  <a:srgbClr val="40404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gsma_logo_colour_rgb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2017" y="148167"/>
            <a:ext cx="721783" cy="71954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85750" y="6570663"/>
            <a:ext cx="1428750" cy="184150"/>
          </a:xfrm>
          <a:prstGeom prst="rect">
            <a:avLst/>
          </a:prstGeom>
          <a:noFill/>
        </p:spPr>
        <p:txBody>
          <a:bodyPr lIns="9144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" dirty="0">
                <a:solidFill>
                  <a:srgbClr val="404040"/>
                </a:solidFill>
                <a:latin typeface="Arial Narrow" pitchFamily="-110" charset="0"/>
              </a:rPr>
              <a:t>© </a:t>
            </a:r>
            <a:r>
              <a:rPr lang="en-GB" sz="600" dirty="0" smtClean="0">
                <a:solidFill>
                  <a:srgbClr val="404040"/>
                </a:solidFill>
                <a:latin typeface="Arial Narrow" pitchFamily="-110" charset="0"/>
              </a:rPr>
              <a:t>GSMA 2015</a:t>
            </a:r>
            <a:endParaRPr lang="en-GB" sz="600" dirty="0">
              <a:solidFill>
                <a:srgbClr val="404040"/>
              </a:solidFill>
              <a:latin typeface="Arial Narrow" pitchFamily="-11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0" y="6406886"/>
            <a:ext cx="3808602" cy="3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3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8" r:id="rId2"/>
    <p:sldLayoutId id="2147483690" r:id="rId3"/>
    <p:sldLayoutId id="2147483691" r:id="rId4"/>
    <p:sldLayoutId id="2147483686" r:id="rId5"/>
    <p:sldLayoutId id="2147483694" r:id="rId6"/>
    <p:sldLayoutId id="2147483695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06060"/>
          </a:solidFill>
          <a:latin typeface="Arial Narrow" pitchFamily="34" charset="0"/>
          <a:ea typeface="Arial" pitchFamily="-110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SzPct val="50000"/>
        <a:buFont typeface="Wingdings 2" pitchFamily="-110" charset="2"/>
        <a:buChar char="¢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SzPct val="50000"/>
        <a:buFont typeface="Arial" pitchFamily="-110" charset="0"/>
        <a:buChar char="–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SzPct val="50000"/>
        <a:buFont typeface="Arial" pitchFamily="-110" charset="0"/>
        <a:buChar char="•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3pPr>
      <a:lvl4pPr marL="1676400" indent="-3048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SzPct val="50000"/>
        <a:buFont typeface="Arial" pitchFamily="-110" charset="0"/>
        <a:buChar char="–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pitchFamily="-110" charset="0"/>
        <a:buAutoNum type="arabicPeriod"/>
        <a:defRPr sz="2000">
          <a:solidFill>
            <a:srgbClr val="606060"/>
          </a:solidFill>
          <a:latin typeface="Arial Narrow" pitchFamily="34" charset="0"/>
          <a:ea typeface="Arial" pitchFamily="-110" charset="0"/>
          <a:cs typeface="+mn-cs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Arial" charset="0"/>
        <a:buAutoNum type="arabicPeriod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r="6975" b="136"/>
          <a:stretch/>
        </p:blipFill>
        <p:spPr>
          <a:xfrm flipH="1">
            <a:off x="-13252" y="0"/>
            <a:ext cx="9157252" cy="6056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48" y="34326"/>
            <a:ext cx="3436249" cy="7322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50548" y="1630017"/>
            <a:ext cx="3493452" cy="4426226"/>
          </a:xfrm>
          <a:solidFill>
            <a:schemeClr val="tx1">
              <a:alpha val="68000"/>
            </a:schemeClr>
          </a:solidFill>
        </p:spPr>
        <p:txBody>
          <a:bodyPr/>
          <a:lstStyle/>
          <a:p>
            <a:pPr marL="0" indent="0" algn="r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Update on MFS in Africa today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5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GB" dirty="0" smtClean="0">
                <a:solidFill>
                  <a:schemeClr val="bg1"/>
                </a:solidFill>
              </a:rPr>
              <a:t>Claire </a:t>
            </a:r>
            <a:r>
              <a:rPr lang="en-GB" dirty="0" err="1" smtClean="0">
                <a:solidFill>
                  <a:schemeClr val="bg1"/>
                </a:solidFill>
              </a:rPr>
              <a:t>Scharwatt</a:t>
            </a:r>
            <a:r>
              <a:rPr lang="en-GB" dirty="0" smtClean="0">
                <a:solidFill>
                  <a:schemeClr val="bg1"/>
                </a:solidFill>
              </a:rPr>
              <a:t>,</a:t>
            </a:r>
          </a:p>
          <a:p>
            <a:pPr marL="0" indent="0" algn="r">
              <a:buNone/>
            </a:pPr>
            <a:r>
              <a:rPr lang="en-GB" sz="1600" dirty="0" smtClean="0">
                <a:solidFill>
                  <a:schemeClr val="bg1"/>
                </a:solidFill>
              </a:rPr>
              <a:t>Senior Market Engagement Manager, MENA &amp; West Africa – GSMA Mobile Money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GB" sz="1600" dirty="0" smtClean="0">
                <a:solidFill>
                  <a:schemeClr val="bg1"/>
                </a:solidFill>
              </a:rPr>
              <a:t>3rd Annual Leaders’ Roundtable of the AMPI - </a:t>
            </a:r>
            <a:r>
              <a:rPr lang="en-US" sz="1600" dirty="0" smtClean="0">
                <a:solidFill>
                  <a:schemeClr val="bg1"/>
                </a:solidFill>
              </a:rPr>
              <a:t>23 July 2015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3" y="79702"/>
            <a:ext cx="7770449" cy="977480"/>
          </a:xfrm>
        </p:spPr>
        <p:txBody>
          <a:bodyPr/>
          <a:lstStyle/>
          <a:p>
            <a:r>
              <a:rPr lang="en-GB" sz="2600" dirty="0" smtClean="0">
                <a:solidFill>
                  <a:srgbClr val="000000"/>
                </a:solidFill>
              </a:rPr>
              <a:t>12 </a:t>
            </a:r>
            <a:r>
              <a:rPr lang="en-GB" sz="2600" dirty="0" smtClean="0">
                <a:solidFill>
                  <a:srgbClr val="000000"/>
                </a:solidFill>
              </a:rPr>
              <a:t>telco groups have endorsed GSMA Mobile Money Code of Conduct</a:t>
            </a:r>
            <a:endParaRPr lang="en-GB" sz="2600" dirty="0">
              <a:solidFill>
                <a:srgbClr val="00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44500" y="1156817"/>
            <a:ext cx="8255000" cy="3765550"/>
          </a:xfrm>
          <a:prstGeom prst="rect">
            <a:avLst/>
          </a:prstGeom>
        </p:spPr>
        <p:txBody>
          <a:bodyPr vert="horz"/>
          <a:lstStyle>
            <a:lvl1pPr marL="38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Wingdings 2" pitchFamily="-110" charset="2"/>
              <a:buChar char="¢"/>
              <a:defRPr sz="2000">
                <a:solidFill>
                  <a:srgbClr val="404040"/>
                </a:solidFill>
                <a:latin typeface="+mj-lt"/>
                <a:ea typeface="Arial" pitchFamily="-110" charset="0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defRPr sz="2000">
                <a:solidFill>
                  <a:srgbClr val="404040"/>
                </a:solidFill>
                <a:latin typeface="+mj-lt"/>
                <a:ea typeface="Arial" pitchFamily="-110" charset="0"/>
                <a:cs typeface="+mn-cs"/>
              </a:defRPr>
            </a:lvl2pPr>
            <a:lvl3pPr marL="1219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•"/>
              <a:defRPr sz="2000">
                <a:solidFill>
                  <a:srgbClr val="404040"/>
                </a:solidFill>
                <a:latin typeface="+mj-lt"/>
                <a:ea typeface="Arial" pitchFamily="-110" charset="0"/>
                <a:cs typeface="+mn-cs"/>
              </a:defRPr>
            </a:lvl3pPr>
            <a:lvl4pPr marL="16764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Arial" pitchFamily="-110" charset="0"/>
              <a:buChar char="–"/>
              <a:defRPr sz="2000">
                <a:solidFill>
                  <a:srgbClr val="404040"/>
                </a:solidFill>
                <a:latin typeface="+mj-lt"/>
                <a:ea typeface="Arial" pitchFamily="-110" charset="0"/>
                <a:cs typeface="+mn-cs"/>
              </a:defRPr>
            </a:lvl4pPr>
            <a:lvl5pPr marL="20955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pitchFamily="-110" charset="0"/>
              <a:buAutoNum type="arabicPeriod"/>
              <a:defRPr sz="2000">
                <a:solidFill>
                  <a:srgbClr val="404040"/>
                </a:solidFill>
                <a:latin typeface="+mj-lt"/>
                <a:ea typeface="Arial" pitchFamily="-110" charset="0"/>
                <a:cs typeface="+mn-cs"/>
              </a:defRPr>
            </a:lvl5pPr>
            <a:lvl6pPr marL="2552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099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671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24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Arial" charset="0"/>
              <a:buAutoNum type="arabicPeriod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 2" pitchFamily="-110" charset="2"/>
              <a:buNone/>
            </a:pPr>
            <a:r>
              <a:rPr lang="en-GB" kern="0" dirty="0" smtClean="0"/>
              <a:t>By endorsing the Code, providers commit to:</a:t>
            </a:r>
          </a:p>
          <a:p>
            <a:pPr marL="0" indent="0">
              <a:buFont typeface="Wingdings 2" pitchFamily="-110" charset="2"/>
              <a:buNone/>
            </a:pPr>
            <a:endParaRPr lang="en-GB" sz="1000" kern="0" dirty="0" smtClean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kern="0" dirty="0" smtClean="0"/>
              <a:t>Safeguard customer funds against risk of loss;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kern="0" dirty="0" smtClean="0"/>
              <a:t>Maintain effective mechanisms to combat ML/FT;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kern="0" dirty="0" smtClean="0"/>
              <a:t>Equip and monitor staff, agents, and entities providing outsourced services to ensure that they offer safe and reliable services;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kern="0" dirty="0" smtClean="0"/>
              <a:t>Ensure reliable service provision with sufficient network and system capacity;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kern="0" dirty="0" smtClean="0"/>
              <a:t>Take robust steps to ensure the security of the mobile network and channel;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kern="0" dirty="0" smtClean="0"/>
              <a:t>Communicate clear, sufficient and timely information to empower customers to make informed decisions;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kern="0" dirty="0" smtClean="0"/>
              <a:t>Develop mechanisms to ensure that complaints are effectively addressed and problems are resolved in a timely manner; and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GB" kern="0" dirty="0" smtClean="0"/>
              <a:t>Collect, process, and/or transmit personal data fairly and securely.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8462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08" y="137897"/>
            <a:ext cx="8229600" cy="696005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Mobile money is now available in &gt;80% of countries in Sub-Saharan Africa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1938" y="1147151"/>
            <a:ext cx="6449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eaLnBrk="1">
              <a:spcAft>
                <a:spcPts val="600"/>
              </a:spcAft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% of developing markets with mobile money per region (Dec. 2014)</a:t>
            </a:r>
            <a:endParaRPr lang="en-GB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"/>
          <a:stretch/>
        </p:blipFill>
        <p:spPr>
          <a:xfrm>
            <a:off x="72693" y="1804791"/>
            <a:ext cx="6648160" cy="3590178"/>
          </a:xfrm>
          <a:prstGeom prst="rect">
            <a:avLst/>
          </a:prstGeom>
        </p:spPr>
      </p:pic>
      <p:pic>
        <p:nvPicPr>
          <p:cNvPr id="3074" name="0FD3A680-7C7C-41ED-AD74-4A09565108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582" y="1804791"/>
            <a:ext cx="1912301" cy="36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581001"/>
            <a:ext cx="3074276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eaLnBrk="1">
              <a:spcAft>
                <a:spcPts val="600"/>
              </a:spcAft>
            </a:pPr>
            <a:r>
              <a:rPr lang="en-GB" alt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GSMA Mobile Money Intelligence</a:t>
            </a:r>
            <a:endParaRPr lang="en-GB" alt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0" y="5795743"/>
            <a:ext cx="4391891" cy="472009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2</a:t>
            </a:r>
            <a:r>
              <a:rPr lang="en-US" i="1" dirty="0" smtClean="0"/>
              <a:t> new launches in SSA this year so far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03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05" y="115612"/>
            <a:ext cx="7798510" cy="696005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With 62m active accounts, SSA is the region where we find most of mobile money active users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14747" r="760" b="723"/>
          <a:stretch/>
        </p:blipFill>
        <p:spPr>
          <a:xfrm>
            <a:off x="-13649" y="982639"/>
            <a:ext cx="9130353" cy="5418161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581001"/>
            <a:ext cx="3074276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eaLnBrk="1">
              <a:spcAft>
                <a:spcPts val="600"/>
              </a:spcAft>
            </a:pPr>
            <a:r>
              <a:rPr lang="en-GB" alt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GSMA Mobile Money Intelligence</a:t>
            </a:r>
            <a:endParaRPr lang="en-GB" alt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109198"/>
            <a:ext cx="7765200" cy="977480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</a:rPr>
              <a:t>Mobile money has become a major enabler of financial inclusion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115" t="31561" r="19395" b="13004"/>
          <a:stretch/>
        </p:blipFill>
        <p:spPr>
          <a:xfrm>
            <a:off x="243840" y="1476965"/>
            <a:ext cx="8900160" cy="4293127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1676" y="6554226"/>
            <a:ext cx="3074276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eaLnBrk="1">
              <a:spcAft>
                <a:spcPts val="600"/>
              </a:spcAft>
            </a:pPr>
            <a:r>
              <a:rPr lang="en-GB" alt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altLang="en-US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Findex</a:t>
            </a:r>
            <a:endParaRPr lang="en-GB" alt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6603" y="1087407"/>
            <a:ext cx="6449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eaLnBrk="1">
              <a:spcAft>
                <a:spcPts val="600"/>
              </a:spcAft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% of adults with an account</a:t>
            </a:r>
            <a:endParaRPr lang="en-GB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476" y="5814489"/>
            <a:ext cx="441960" cy="1802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29200" y="5822601"/>
            <a:ext cx="441960" cy="1802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362200" y="6137461"/>
            <a:ext cx="441960" cy="1802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437120" y="1194697"/>
            <a:ext cx="1706880" cy="163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87450" y="5739675"/>
            <a:ext cx="737931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eaLnBrk="1">
              <a:spcAft>
                <a:spcPts val="600"/>
              </a:spcAft>
            </a:pP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money account only			Financial institution account</a:t>
            </a:r>
          </a:p>
          <a:p>
            <a:pPr marL="0" indent="0" eaLnBrk="1">
              <a:spcAft>
                <a:spcPts val="600"/>
              </a:spcAft>
            </a:pP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money and financial institution account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102361"/>
            <a:ext cx="7762716" cy="696005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</a:rPr>
              <a:t>In December 2014, we recorded 482.5m mobile money transactions worth USD </a:t>
            </a:r>
            <a:r>
              <a:rPr lang="en-GB" sz="2400" dirty="0" smtClean="0">
                <a:solidFill>
                  <a:srgbClr val="000000"/>
                </a:solidFill>
              </a:rPr>
              <a:t>10.7bn in SSA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5791146"/>
            <a:ext cx="6687403" cy="54940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 smtClean="0"/>
              <a:t>Deep penetration in East Africa and fast growth in West Africa </a:t>
            </a:r>
            <a:endParaRPr lang="en-US" i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581001"/>
            <a:ext cx="3074276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eaLnBrk="1">
              <a:spcAft>
                <a:spcPts val="600"/>
              </a:spcAft>
            </a:pPr>
            <a:r>
              <a:rPr lang="en-GB" alt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GSMA Mobile Money Intelligence</a:t>
            </a:r>
            <a:endParaRPr lang="en-GB" alt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7027" y="2867089"/>
            <a:ext cx="29069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 smtClean="0"/>
              <a:t>Middle Africa: 235m (+92%)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Southern Africa: 402m (+40%)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 smtClean="0"/>
              <a:t>Western </a:t>
            </a:r>
            <a:r>
              <a:rPr lang="en-GB" sz="1400" dirty="0"/>
              <a:t>Africa: 1.4bn (+71%)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 smtClean="0"/>
              <a:t>Eastern Africa: 8.6bn (+19%)</a:t>
            </a:r>
            <a:endParaRPr lang="en-GB" sz="1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950487"/>
              </p:ext>
            </p:extLst>
          </p:nvPr>
        </p:nvGraphicFramePr>
        <p:xfrm>
          <a:off x="0" y="1224116"/>
          <a:ext cx="6237027" cy="433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50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102361"/>
            <a:ext cx="7762716" cy="696005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</a:rPr>
              <a:t>A product mix still largely dominated by domestic P2P </a:t>
            </a:r>
            <a:r>
              <a:rPr lang="en-GB" sz="2400" dirty="0" smtClean="0">
                <a:solidFill>
                  <a:srgbClr val="000000"/>
                </a:solidFill>
              </a:rPr>
              <a:t>transfers although less than in previous years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35665" y="4865316"/>
            <a:ext cx="6785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eaLnBrk="1">
              <a:spcAft>
                <a:spcPts val="600"/>
              </a:spcAft>
            </a:pP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product mix* by volume &amp; by value (Dec. 2014)</a:t>
            </a:r>
            <a:endParaRPr lang="en-GB" alt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6" t="22642" r="1290" b="24286"/>
          <a:stretch/>
        </p:blipFill>
        <p:spPr>
          <a:xfrm>
            <a:off x="6932023" y="1725548"/>
            <a:ext cx="1854928" cy="2566614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0" y="5439004"/>
            <a:ext cx="6932023" cy="72904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 smtClean="0"/>
              <a:t>Merchant payments and international remittance were the fastest growing products in 2014.</a:t>
            </a:r>
            <a:endParaRPr lang="en-US" i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1473" y="6340546"/>
            <a:ext cx="3074276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eaLnBrk="1">
              <a:spcAft>
                <a:spcPts val="600"/>
              </a:spcAft>
            </a:pPr>
            <a:r>
              <a:rPr lang="en-GB" alt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Excluding cash-in and cash-out</a:t>
            </a:r>
          </a:p>
          <a:p>
            <a:pPr eaLnBrk="1">
              <a:spcAft>
                <a:spcPts val="600"/>
              </a:spcAft>
            </a:pPr>
            <a:r>
              <a:rPr lang="en-GB" alt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GSMA Mobile Money Intelligence</a:t>
            </a:r>
            <a:endParaRPr lang="en-GB" alt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790991"/>
              </p:ext>
            </p:extLst>
          </p:nvPr>
        </p:nvGraphicFramePr>
        <p:xfrm>
          <a:off x="320717" y="1429603"/>
          <a:ext cx="32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499545"/>
              </p:ext>
            </p:extLst>
          </p:nvPr>
        </p:nvGraphicFramePr>
        <p:xfrm>
          <a:off x="3609828" y="1474698"/>
          <a:ext cx="32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53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109198"/>
            <a:ext cx="7798584" cy="977480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</a:rPr>
              <a:t>Spotlight on mobile </a:t>
            </a:r>
            <a:r>
              <a:rPr lang="en-GB" sz="2400" dirty="0" smtClean="0">
                <a:solidFill>
                  <a:srgbClr val="000000"/>
                </a:solidFill>
              </a:rPr>
              <a:t>money cross-border </a:t>
            </a:r>
            <a:r>
              <a:rPr lang="en-GB" sz="2400" dirty="0" smtClean="0">
                <a:solidFill>
                  <a:srgbClr val="000000"/>
                </a:solidFill>
              </a:rPr>
              <a:t>transfers: West Africa is leading the way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4500" y="1342344"/>
            <a:ext cx="4727575" cy="42154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dirty="0" smtClean="0"/>
              <a:t>38% of international transfers via mobile money happen in West Africa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dirty="0" smtClean="0"/>
              <a:t>Mobile money intra-regional transfers are driving the growth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dirty="0" smtClean="0"/>
              <a:t>Key use cases include migrant workers sending money back home and cross-border trade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dirty="0" smtClean="0"/>
              <a:t>Benefits for users: affordability (~2.5% fee), convenience, transparency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8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 b="9283"/>
          <a:stretch/>
        </p:blipFill>
        <p:spPr>
          <a:xfrm>
            <a:off x="-195117" y="993228"/>
            <a:ext cx="9480184" cy="4721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14" y="102361"/>
            <a:ext cx="7857976" cy="696005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</a:rPr>
              <a:t>Tanzania was the first country where mobile money services became interoperable in SSA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96" y="3561235"/>
            <a:ext cx="1590675" cy="504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71" y="4053287"/>
            <a:ext cx="1524000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71" y="4558112"/>
            <a:ext cx="1628775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38" y="5843832"/>
            <a:ext cx="1381125" cy="39052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0" y="5572669"/>
            <a:ext cx="7362497" cy="767877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 smtClean="0"/>
              <a:t>MNOs in XX other countries are working together to interconnect their services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16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future growth of mobile money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7156" y="5091761"/>
            <a:ext cx="1704391" cy="10873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P2G &amp; G2P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562" y="3820448"/>
            <a:ext cx="1704391" cy="10873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International remittances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2598" y="3820447"/>
            <a:ext cx="4762745" cy="1087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D0921"/>
              </a:buClr>
            </a:pPr>
            <a:r>
              <a:rPr lang="en-US" sz="1600" dirty="0">
                <a:solidFill>
                  <a:schemeClr val="tx1"/>
                </a:solidFill>
              </a:rPr>
              <a:t>The risks associated with cross-border remittances can be effectively mitigated; cross-border remittances can contribute to a digital MFS ecosystem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6191" y="5089196"/>
            <a:ext cx="4762745" cy="1087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D0921"/>
              </a:buClr>
            </a:pPr>
            <a:r>
              <a:rPr lang="en-GB" sz="1600" dirty="0" smtClean="0">
                <a:solidFill>
                  <a:schemeClr val="tx1"/>
                </a:solidFill>
              </a:rPr>
              <a:t>Policy makers and regulators should encourage the digitization of P2G and G2P payments via mobile money</a:t>
            </a:r>
          </a:p>
        </p:txBody>
      </p:sp>
      <p:sp>
        <p:nvSpPr>
          <p:cNvPr id="17" name="Isosceles Triangle 16"/>
          <p:cNvSpPr/>
          <p:nvPr/>
        </p:nvSpPr>
        <p:spPr>
          <a:xfrm rot="5400000">
            <a:off x="-291492" y="3600602"/>
            <a:ext cx="4843011" cy="30880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72611" y="3820445"/>
            <a:ext cx="1647026" cy="1087317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Ex: BCEAO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8008" y="5089194"/>
            <a:ext cx="1647026" cy="1087317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Ex: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dirty="0" smtClean="0">
                <a:solidFill>
                  <a:schemeClr val="bg1"/>
                </a:solidFill>
              </a:rPr>
              <a:t>te </a:t>
            </a:r>
            <a:r>
              <a:rPr lang="en-US" dirty="0" smtClean="0">
                <a:solidFill>
                  <a:schemeClr val="bg1"/>
                </a:solidFill>
              </a:rPr>
              <a:t>d’Ivoire,  Kenya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156" y="1336065"/>
            <a:ext cx="1704391" cy="10873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Policy evolution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66191" y="1333500"/>
            <a:ext cx="4762745" cy="1087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CD0921"/>
              </a:buClr>
            </a:pPr>
            <a:r>
              <a:rPr lang="en-GB" sz="1600" dirty="0" smtClean="0">
                <a:solidFill>
                  <a:schemeClr val="tx1"/>
                </a:solidFill>
              </a:rPr>
              <a:t>Policy makers can take stock of their existing polices and review them as the market evolves to enable sustainable growth of MM services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72608" y="1346198"/>
            <a:ext cx="1647026" cy="1087317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Ex: Ghana, Liberia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562" y="2574768"/>
            <a:ext cx="1704391" cy="10873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Inter-operability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62597" y="2574767"/>
            <a:ext cx="4762745" cy="1087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Policymakers </a:t>
            </a:r>
            <a:r>
              <a:rPr lang="en-GB" sz="1600" dirty="0">
                <a:solidFill>
                  <a:schemeClr val="tx1"/>
                </a:solidFill>
              </a:rPr>
              <a:t>shall enable market-led solutions, ensuring that interoperability brings value to the customer, makes commercial sense, is set up at the right </a:t>
            </a:r>
            <a:r>
              <a:rPr lang="en-GB" sz="1600" dirty="0" smtClean="0">
                <a:solidFill>
                  <a:schemeClr val="tx1"/>
                </a:solidFill>
              </a:rPr>
              <a:t>time.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72608" y="2581739"/>
            <a:ext cx="1647026" cy="1087317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Ex: Tanzania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ma_white_template">
  <a:themeElements>
    <a:clrScheme name="GSMA PPT Template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MA PPT Template 200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SMA PPT Template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A PPT Template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A PPT Template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22D6C17D0834A809793EF710B61B9" ma:contentTypeVersion="1" ma:contentTypeDescription="Create a new document." ma:contentTypeScope="" ma:versionID="8b46df6877cad123133d561d9cdb643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D06369C-69DC-46B5-BE2F-72508713844A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sharepoint/v3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72DD94-6C50-4723-AD21-E5BD2C3CE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B1BC6-9017-462E-B52B-AFCE4F2E4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gsma_white_template</Template>
  <TotalTime>3646</TotalTime>
  <Words>592</Words>
  <Application>Microsoft Office PowerPoint</Application>
  <PresentationFormat>On-screen Show (4:3)</PresentationFormat>
  <Paragraphs>72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Arial Narrow</vt:lpstr>
      <vt:lpstr>Calibri</vt:lpstr>
      <vt:lpstr>Wingdings</vt:lpstr>
      <vt:lpstr>Wingdings 2</vt:lpstr>
      <vt:lpstr>gsma_white_template</vt:lpstr>
      <vt:lpstr>PowerPoint Presentation</vt:lpstr>
      <vt:lpstr>Mobile money is now available in &gt;80% of countries in Sub-Saharan Africa</vt:lpstr>
      <vt:lpstr>With 62m active accounts, SSA is the region where we find most of mobile money active users</vt:lpstr>
      <vt:lpstr>Mobile money has become a major enabler of financial inclusion</vt:lpstr>
      <vt:lpstr>In December 2014, we recorded 482.5m mobile money transactions worth USD 10.7bn in SSA</vt:lpstr>
      <vt:lpstr>A product mix still largely dominated by domestic P2P transfers although less than in previous years</vt:lpstr>
      <vt:lpstr>Spotlight on mobile money cross-border transfers: West Africa is leading the way</vt:lpstr>
      <vt:lpstr>Tanzania was the first country where mobile money services became interoperable in SSA</vt:lpstr>
      <vt:lpstr>Enabling future growth of mobile money</vt:lpstr>
      <vt:lpstr>12 telco groups have endorsed GSMA Mobile Money Code of Conduct</vt:lpstr>
    </vt:vector>
  </TitlesOfParts>
  <Company>GSMA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Ames</dc:creator>
  <cp:lastModifiedBy>Claire Penicaud</cp:lastModifiedBy>
  <cp:revision>69</cp:revision>
  <cp:lastPrinted>2010-11-10T15:54:22Z</cp:lastPrinted>
  <dcterms:created xsi:type="dcterms:W3CDTF">2013-12-30T09:28:47Z</dcterms:created>
  <dcterms:modified xsi:type="dcterms:W3CDTF">2015-07-22T17:40:03Z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